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80" r:id="rId4"/>
  </p:sldMasterIdLst>
  <p:notesMasterIdLst>
    <p:notesMasterId r:id="rId14"/>
  </p:notesMasterIdLst>
  <p:sldIdLst>
    <p:sldId id="269" r:id="rId5"/>
    <p:sldId id="270" r:id="rId6"/>
    <p:sldId id="281" r:id="rId7"/>
    <p:sldId id="282" r:id="rId8"/>
    <p:sldId id="283" r:id="rId9"/>
    <p:sldId id="284" r:id="rId10"/>
    <p:sldId id="285" r:id="rId11"/>
    <p:sldId id="286" r:id="rId12"/>
    <p:sldId id="28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04" autoAdjust="0"/>
    <p:restoredTop sz="94660"/>
  </p:normalViewPr>
  <p:slideViewPr>
    <p:cSldViewPr snapToGrid="0">
      <p:cViewPr varScale="1">
        <p:scale>
          <a:sx n="70" d="100"/>
          <a:sy n="70" d="100"/>
        </p:scale>
        <p:origin x="75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6EA23-0339-4E46-9F25-7D838E79EF17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81925-CA98-455D-A45B-7A71D36D90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E5755-BE71-42AB-90F6-2F0E564E55A6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49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EC607-3EF5-436E-A362-C37FB4F54254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434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CAF28-6DF0-4504-9918-536BB1B9FA11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479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E68CF-544E-4644-A5ED-8BFA55AC904A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74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0DED0-842D-4236-8DE2-847A33CFA49E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861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E865-D6F4-43E8-B056-5F77FF98F8C7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214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92656-D9E5-45DE-AB78-A02B96C0D337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505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DD20B-CD57-45CB-9DE3-30B0CB335A7F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189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F8FB-3BFB-4C6B-BFA1-0EF9A6BEF927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652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B5E6-956A-4BA4-975A-E7DEF0A26FCD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501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4AE70-3B2E-4296-B975-61046C051972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250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58159-BAD0-408E-BBE1-96B668F1C589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267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507" y="1447137"/>
            <a:ext cx="8283511" cy="3281047"/>
          </a:xfrm>
          <a:prstGeom prst="rect">
            <a:avLst/>
          </a:prstGeom>
          <a:scene3d>
            <a:camera prst="obliqueTopRigh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40251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8154"/>
            <a:ext cx="10515600" cy="50093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4358"/>
            <a:ext cx="10515600" cy="4602605"/>
          </a:xfrm>
        </p:spPr>
        <p:txBody>
          <a:bodyPr/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Universal f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unctions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Indexing and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slicing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Reshaping and transposing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15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0496" y="472706"/>
            <a:ext cx="10515600" cy="5009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Universal </a:t>
            </a:r>
            <a:r>
              <a:rPr lang="en-US" dirty="0" smtClean="0"/>
              <a:t>functions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1071438"/>
            <a:ext cx="11027664" cy="5619186"/>
          </a:xfrm>
        </p:spPr>
        <p:txBody>
          <a:bodyPr>
            <a:normAutofit/>
          </a:bodyPr>
          <a:lstStyle/>
          <a:p>
            <a:pPr algn="just"/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offers dozens of standalone universal functions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various element-wise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these functions are called when you use operators like +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*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arrays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documentation lists universal functions in five categories—math,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trigonometry, bit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manipulation, comparison and floating point.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8644680"/>
              </p:ext>
            </p:extLst>
          </p:nvPr>
        </p:nvGraphicFramePr>
        <p:xfrm>
          <a:off x="2105152" y="3754384"/>
          <a:ext cx="8840216" cy="29362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36017">
                  <a:extLst>
                    <a:ext uri="{9D8B030D-6E8A-4147-A177-3AD203B41FA5}">
                      <a16:colId xmlns:a16="http://schemas.microsoft.com/office/drawing/2014/main" val="838024964"/>
                    </a:ext>
                  </a:extLst>
                </a:gridCol>
                <a:gridCol w="6704199">
                  <a:extLst>
                    <a:ext uri="{9D8B030D-6E8A-4147-A177-3AD203B41FA5}">
                      <a16:colId xmlns:a16="http://schemas.microsoft.com/office/drawing/2014/main" val="35868163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Math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add, subtract, multiply, divide, remainder,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</a:t>
                      </a: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log,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sqrt</a:t>
                      </a: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power, and more.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8644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Trigonometry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sin, cos, tan,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hypot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arcsin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arccos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arctan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and more.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6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 manipulation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bitwise_and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bitwise_or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bitwise_xor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invert,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left_shift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</a:t>
                      </a:r>
                    </a:p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right_shift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4263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Comparison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greater,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greater_equal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less,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less_equal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equal,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not_equal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logical_and,logical_or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logical_xor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logical_not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minimum, maximum, and more.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6241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Floating point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floor, ceil,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isinf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isnan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fabs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trunc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and more.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1740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835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8154"/>
            <a:ext cx="10515600" cy="5009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Indexing</a:t>
            </a:r>
            <a:r>
              <a:rPr lang="en-US" dirty="0"/>
              <a:t> and slicing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16736"/>
            <a:ext cx="10515600" cy="4860227"/>
          </a:xfrm>
        </p:spPr>
        <p:txBody>
          <a:bodyPr/>
          <a:lstStyle/>
          <a:p>
            <a:pPr algn="just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 element can access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referring to its index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number.</a:t>
            </a:r>
          </a:p>
          <a:p>
            <a:pPr algn="just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indexes in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arrays start with 0, meaning that the first element has index 0,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then second element has index 1 etc.</a:t>
            </a:r>
          </a:p>
          <a:p>
            <a:endParaRPr lang="en-US" dirty="0"/>
          </a:p>
        </p:txBody>
      </p:sp>
      <p:grpSp>
        <p:nvGrpSpPr>
          <p:cNvPr id="149" name="Group 148"/>
          <p:cNvGrpSpPr/>
          <p:nvPr/>
        </p:nvGrpSpPr>
        <p:grpSpPr>
          <a:xfrm>
            <a:off x="3288895" y="3366131"/>
            <a:ext cx="4014200" cy="2885373"/>
            <a:chOff x="3288895" y="3366131"/>
            <a:chExt cx="4014200" cy="2885373"/>
          </a:xfrm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grpSp>
          <p:nvGrpSpPr>
            <p:cNvPr id="70" name="Group 69"/>
            <p:cNvGrpSpPr/>
            <p:nvPr/>
          </p:nvGrpSpPr>
          <p:grpSpPr>
            <a:xfrm>
              <a:off x="3288895" y="3366131"/>
              <a:ext cx="4014200" cy="2336717"/>
              <a:chOff x="3642738" y="2425018"/>
              <a:chExt cx="3720619" cy="2336717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4691463" y="2936220"/>
                <a:ext cx="2671894" cy="1825515"/>
                <a:chOff x="4880382" y="2702186"/>
                <a:chExt cx="2671894" cy="1825515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5274563" y="3077710"/>
                  <a:ext cx="2277713" cy="1449991"/>
                  <a:chOff x="5557549" y="3399377"/>
                  <a:chExt cx="1859280" cy="1449991"/>
                </a:xfrm>
              </p:grpSpPr>
              <p:sp>
                <p:nvSpPr>
                  <p:cNvPr id="15" name="Rectangle 14"/>
                  <p:cNvSpPr/>
                  <p:nvPr/>
                </p:nvSpPr>
                <p:spPr>
                  <a:xfrm>
                    <a:off x="5557549" y="3399377"/>
                    <a:ext cx="549018" cy="403329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190500" dist="228600" dir="2700000" algn="ctr">
                      <a:srgbClr val="000000">
                        <a:alpha val="30000"/>
                      </a:srgbClr>
                    </a:outerShdw>
                  </a:effectLst>
                  <a:sp3d prstMaterial="matte">
                    <a:bevelT w="127000" h="63500"/>
                  </a:sp3d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2</a:t>
                    </a:r>
                    <a:endParaRPr lang="en-US" dirty="0"/>
                  </a:p>
                </p:txBody>
              </p:sp>
              <p:sp>
                <p:nvSpPr>
                  <p:cNvPr id="16" name="Rectangle 15"/>
                  <p:cNvSpPr/>
                  <p:nvPr/>
                </p:nvSpPr>
                <p:spPr>
                  <a:xfrm>
                    <a:off x="6212680" y="3399377"/>
                    <a:ext cx="549018" cy="403329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190500" dist="228600" dir="2700000" algn="ctr">
                      <a:srgbClr val="000000">
                        <a:alpha val="30000"/>
                      </a:srgbClr>
                    </a:outerShdw>
                  </a:effectLst>
                  <a:sp3d prstMaterial="matte">
                    <a:bevelT w="127000" h="63500"/>
                  </a:sp3d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3</a:t>
                    </a:r>
                    <a:endParaRPr lang="en-US" dirty="0"/>
                  </a:p>
                </p:txBody>
              </p:sp>
              <p:sp>
                <p:nvSpPr>
                  <p:cNvPr id="17" name="Rectangle 16"/>
                  <p:cNvSpPr/>
                  <p:nvPr/>
                </p:nvSpPr>
                <p:spPr>
                  <a:xfrm>
                    <a:off x="6867811" y="3409719"/>
                    <a:ext cx="549018" cy="403329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190500" dist="228600" dir="2700000" algn="ctr">
                      <a:srgbClr val="000000">
                        <a:alpha val="30000"/>
                      </a:srgbClr>
                    </a:outerShdw>
                  </a:effectLst>
                  <a:sp3d prstMaterial="matte">
                    <a:bevelT w="127000" h="63500"/>
                  </a:sp3d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4</a:t>
                    </a:r>
                    <a:endParaRPr lang="en-US" dirty="0"/>
                  </a:p>
                </p:txBody>
              </p:sp>
              <p:sp>
                <p:nvSpPr>
                  <p:cNvPr id="18" name="Rectangle 17"/>
                  <p:cNvSpPr/>
                  <p:nvPr/>
                </p:nvSpPr>
                <p:spPr>
                  <a:xfrm>
                    <a:off x="5557549" y="3917537"/>
                    <a:ext cx="549018" cy="403329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190500" dist="228600" dir="2700000" algn="ctr">
                      <a:srgbClr val="000000">
                        <a:alpha val="30000"/>
                      </a:srgbClr>
                    </a:outerShdw>
                  </a:effectLst>
                  <a:sp3d prstMaterial="matte">
                    <a:bevelT w="127000" h="63500"/>
                  </a:sp3d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5</a:t>
                    </a:r>
                  </a:p>
                </p:txBody>
              </p:sp>
              <p:sp>
                <p:nvSpPr>
                  <p:cNvPr id="19" name="Rectangle 18"/>
                  <p:cNvSpPr/>
                  <p:nvPr/>
                </p:nvSpPr>
                <p:spPr>
                  <a:xfrm>
                    <a:off x="6212680" y="3917537"/>
                    <a:ext cx="549018" cy="403329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190500" dist="228600" dir="2700000" algn="ctr">
                      <a:srgbClr val="000000">
                        <a:alpha val="30000"/>
                      </a:srgbClr>
                    </a:outerShdw>
                  </a:effectLst>
                  <a:sp3d prstMaterial="matte">
                    <a:bevelT w="127000" h="63500"/>
                  </a:sp3d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6</a:t>
                    </a:r>
                  </a:p>
                </p:txBody>
              </p:sp>
              <p:sp>
                <p:nvSpPr>
                  <p:cNvPr id="20" name="Rectangle 19"/>
                  <p:cNvSpPr/>
                  <p:nvPr/>
                </p:nvSpPr>
                <p:spPr>
                  <a:xfrm>
                    <a:off x="6867811" y="3927879"/>
                    <a:ext cx="549018" cy="403329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190500" dist="228600" dir="2700000" algn="ctr">
                      <a:srgbClr val="000000">
                        <a:alpha val="30000"/>
                      </a:srgbClr>
                    </a:outerShdw>
                  </a:effectLst>
                  <a:sp3d prstMaterial="matte">
                    <a:bevelT w="127000" h="63500"/>
                  </a:sp3d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7</a:t>
                    </a:r>
                  </a:p>
                </p:txBody>
              </p:sp>
              <p:sp>
                <p:nvSpPr>
                  <p:cNvPr id="21" name="Rectangle 20"/>
                  <p:cNvSpPr/>
                  <p:nvPr/>
                </p:nvSpPr>
                <p:spPr>
                  <a:xfrm>
                    <a:off x="5557549" y="4435697"/>
                    <a:ext cx="549018" cy="403329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190500" dist="228600" dir="2700000" algn="ctr">
                      <a:srgbClr val="000000">
                        <a:alpha val="30000"/>
                      </a:srgbClr>
                    </a:outerShdw>
                  </a:effectLst>
                  <a:sp3d prstMaterial="matte">
                    <a:bevelT w="127000" h="63500"/>
                  </a:sp3d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8</a:t>
                    </a:r>
                  </a:p>
                </p:txBody>
              </p:sp>
              <p:sp>
                <p:nvSpPr>
                  <p:cNvPr id="22" name="Rectangle 21"/>
                  <p:cNvSpPr/>
                  <p:nvPr/>
                </p:nvSpPr>
                <p:spPr>
                  <a:xfrm>
                    <a:off x="6212680" y="4435697"/>
                    <a:ext cx="549018" cy="403329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190500" dist="228600" dir="2700000" algn="ctr">
                      <a:srgbClr val="000000">
                        <a:alpha val="30000"/>
                      </a:srgbClr>
                    </a:outerShdw>
                  </a:effectLst>
                  <a:sp3d prstMaterial="matte">
                    <a:bevelT w="127000" h="63500"/>
                  </a:sp3d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9</a:t>
                    </a:r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>
                  <a:xfrm>
                    <a:off x="6867811" y="4446039"/>
                    <a:ext cx="549018" cy="403329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190500" dist="228600" dir="2700000" algn="ctr">
                      <a:srgbClr val="000000">
                        <a:alpha val="30000"/>
                      </a:srgbClr>
                    </a:outerShdw>
                  </a:effectLst>
                  <a:sp3d prstMaterial="matte">
                    <a:bevelT w="127000" h="63500"/>
                  </a:sp3d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10</a:t>
                    </a:r>
                    <a:endParaRPr lang="en-US" dirty="0"/>
                  </a:p>
                </p:txBody>
              </p:sp>
            </p:grpSp>
            <p:sp>
              <p:nvSpPr>
                <p:cNvPr id="25" name="TextBox 24"/>
                <p:cNvSpPr txBox="1"/>
                <p:nvPr/>
              </p:nvSpPr>
              <p:spPr>
                <a:xfrm>
                  <a:off x="4880382" y="3124664"/>
                  <a:ext cx="219456" cy="369332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4880382" y="3606212"/>
                  <a:ext cx="219456" cy="369332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1</a:t>
                  </a:r>
                  <a:endParaRPr lang="en-US" dirty="0"/>
                </a:p>
              </p:txBody>
            </p:sp>
            <p:sp>
              <p:nvSpPr>
                <p:cNvPr id="27" name="TextBox 26"/>
                <p:cNvSpPr txBox="1"/>
                <p:nvPr/>
              </p:nvSpPr>
              <p:spPr>
                <a:xfrm>
                  <a:off x="4880382" y="4131028"/>
                  <a:ext cx="219456" cy="369332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2</a:t>
                  </a:r>
                </a:p>
              </p:txBody>
            </p:sp>
            <p:sp>
              <p:nvSpPr>
                <p:cNvPr id="28" name="TextBox 27"/>
                <p:cNvSpPr txBox="1"/>
                <p:nvPr/>
              </p:nvSpPr>
              <p:spPr>
                <a:xfrm>
                  <a:off x="5456392" y="2708378"/>
                  <a:ext cx="219456" cy="369332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29" name="TextBox 28"/>
                <p:cNvSpPr txBox="1"/>
                <p:nvPr/>
              </p:nvSpPr>
              <p:spPr>
                <a:xfrm>
                  <a:off x="6209248" y="2702186"/>
                  <a:ext cx="219456" cy="369332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1</a:t>
                  </a:r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7063651" y="2702186"/>
                  <a:ext cx="219456" cy="369332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2</a:t>
                  </a:r>
                </a:p>
              </p:txBody>
            </p:sp>
          </p:grpSp>
          <p:sp>
            <p:nvSpPr>
              <p:cNvPr id="32" name="TextBox 31"/>
              <p:cNvSpPr txBox="1"/>
              <p:nvPr/>
            </p:nvSpPr>
            <p:spPr>
              <a:xfrm>
                <a:off x="3642738" y="3781573"/>
                <a:ext cx="916081" cy="369332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dirty="0" smtClean="0"/>
                  <a:t>xis = 0</a:t>
                </a:r>
                <a:endParaRPr lang="en-US" dirty="0"/>
              </a:p>
            </p:txBody>
          </p:sp>
          <p:grpSp>
            <p:nvGrpSpPr>
              <p:cNvPr id="61" name="Group 60"/>
              <p:cNvGrpSpPr/>
              <p:nvPr/>
            </p:nvGrpSpPr>
            <p:grpSpPr>
              <a:xfrm>
                <a:off x="4515012" y="2425018"/>
                <a:ext cx="2215923" cy="2132758"/>
                <a:chOff x="4515012" y="2425018"/>
                <a:chExt cx="2215923" cy="2132758"/>
              </a:xfrm>
            </p:grpSpPr>
            <p:sp>
              <p:nvSpPr>
                <p:cNvPr id="33" name="TextBox 32"/>
                <p:cNvSpPr txBox="1"/>
                <p:nvPr/>
              </p:nvSpPr>
              <p:spPr>
                <a:xfrm>
                  <a:off x="5814854" y="2425018"/>
                  <a:ext cx="916081" cy="369332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a</a:t>
                  </a:r>
                  <a:r>
                    <a:rPr lang="en-US" dirty="0" smtClean="0"/>
                    <a:t>xis = 1</a:t>
                  </a:r>
                  <a:endParaRPr lang="en-US" dirty="0"/>
                </a:p>
              </p:txBody>
            </p:sp>
            <p:cxnSp>
              <p:nvCxnSpPr>
                <p:cNvPr id="35" name="Straight Connector 34"/>
                <p:cNvCxnSpPr/>
                <p:nvPr/>
              </p:nvCxnSpPr>
              <p:spPr>
                <a:xfrm flipH="1">
                  <a:off x="4515012" y="3551412"/>
                  <a:ext cx="1726" cy="1006364"/>
                </a:xfrm>
                <a:prstGeom prst="line">
                  <a:avLst/>
                </a:prstGeom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style>
                <a:lnRef idx="3">
                  <a:schemeClr val="accent6"/>
                </a:lnRef>
                <a:fillRef idx="0">
                  <a:schemeClr val="accent6"/>
                </a:fillRef>
                <a:effectRef idx="2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Arrow Connector 40"/>
                <p:cNvCxnSpPr>
                  <a:endCxn id="25" idx="1"/>
                </p:cNvCxnSpPr>
                <p:nvPr/>
              </p:nvCxnSpPr>
              <p:spPr>
                <a:xfrm flipV="1">
                  <a:off x="4515012" y="3543364"/>
                  <a:ext cx="176451" cy="6984"/>
                </a:xfrm>
                <a:prstGeom prst="straightConnector1">
                  <a:avLst/>
                </a:prstGeom>
                <a:ln>
                  <a:noFill/>
                  <a:tailEnd type="triangle"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style>
                <a:lnRef idx="3">
                  <a:schemeClr val="accent6"/>
                </a:lnRef>
                <a:fillRef idx="0">
                  <a:schemeClr val="accent6"/>
                </a:fillRef>
                <a:effectRef idx="2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Arrow Connector 41"/>
                <p:cNvCxnSpPr>
                  <a:endCxn id="27" idx="1"/>
                </p:cNvCxnSpPr>
                <p:nvPr/>
              </p:nvCxnSpPr>
              <p:spPr>
                <a:xfrm>
                  <a:off x="4515012" y="4549728"/>
                  <a:ext cx="176450" cy="0"/>
                </a:xfrm>
                <a:prstGeom prst="straightConnector1">
                  <a:avLst/>
                </a:prstGeom>
                <a:ln>
                  <a:noFill/>
                  <a:tailEnd type="triangle"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style>
                <a:lnRef idx="3">
                  <a:schemeClr val="accent6"/>
                </a:lnRef>
                <a:fillRef idx="0">
                  <a:schemeClr val="accent6"/>
                </a:fillRef>
                <a:effectRef idx="2">
                  <a:schemeClr val="accent6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2" name="Group 61"/>
              <p:cNvGrpSpPr/>
              <p:nvPr/>
            </p:nvGrpSpPr>
            <p:grpSpPr>
              <a:xfrm rot="5400000">
                <a:off x="6129316" y="2098874"/>
                <a:ext cx="236403" cy="1651174"/>
                <a:chOff x="4521250" y="3639654"/>
                <a:chExt cx="170213" cy="911876"/>
              </a:xfrm>
            </p:grpSpPr>
            <p:cxnSp>
              <p:nvCxnSpPr>
                <p:cNvPr id="64" name="Straight Connector 63"/>
                <p:cNvCxnSpPr/>
                <p:nvPr/>
              </p:nvCxnSpPr>
              <p:spPr>
                <a:xfrm rot="16200000" flipH="1" flipV="1">
                  <a:off x="4067877" y="4093027"/>
                  <a:ext cx="911876" cy="5129"/>
                </a:xfrm>
                <a:prstGeom prst="line">
                  <a:avLst/>
                </a:prstGeom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style>
                <a:lnRef idx="3">
                  <a:schemeClr val="accent6"/>
                </a:lnRef>
                <a:fillRef idx="0">
                  <a:schemeClr val="accent6"/>
                </a:fillRef>
                <a:effectRef idx="2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Arrow Connector 64"/>
                <p:cNvCxnSpPr/>
                <p:nvPr/>
              </p:nvCxnSpPr>
              <p:spPr>
                <a:xfrm rot="16200000">
                  <a:off x="4606594" y="3559340"/>
                  <a:ext cx="0" cy="160627"/>
                </a:xfrm>
                <a:prstGeom prst="straightConnector1">
                  <a:avLst/>
                </a:prstGeom>
                <a:ln>
                  <a:noFill/>
                  <a:tailEnd type="triangle"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style>
                <a:lnRef idx="3">
                  <a:schemeClr val="accent6"/>
                </a:lnRef>
                <a:fillRef idx="0">
                  <a:schemeClr val="accent6"/>
                </a:fillRef>
                <a:effectRef idx="2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Arrow Connector 65"/>
                <p:cNvCxnSpPr/>
                <p:nvPr/>
              </p:nvCxnSpPr>
              <p:spPr>
                <a:xfrm>
                  <a:off x="4530836" y="4549728"/>
                  <a:ext cx="160627" cy="0"/>
                </a:xfrm>
                <a:prstGeom prst="straightConnector1">
                  <a:avLst/>
                </a:prstGeom>
                <a:ln>
                  <a:noFill/>
                  <a:tailEnd type="triangle"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style>
                <a:lnRef idx="3">
                  <a:schemeClr val="accent6"/>
                </a:lnRef>
                <a:fillRef idx="0">
                  <a:schemeClr val="accent6"/>
                </a:fillRef>
                <a:effectRef idx="2">
                  <a:schemeClr val="accent6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45" name="TextBox 144"/>
            <p:cNvSpPr txBox="1"/>
            <p:nvPr/>
          </p:nvSpPr>
          <p:spPr>
            <a:xfrm>
              <a:off x="5627144" y="5882172"/>
              <a:ext cx="998888" cy="369332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r>
                <a:rPr lang="en-US" dirty="0"/>
                <a:t>2</a:t>
              </a:r>
              <a:r>
                <a:rPr lang="en-US" dirty="0" smtClean="0"/>
                <a:t>D array</a:t>
              </a:r>
              <a:endParaRPr lang="en-US" dirty="0"/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597885" y="4246665"/>
            <a:ext cx="2546604" cy="2004839"/>
            <a:chOff x="597885" y="4246665"/>
            <a:chExt cx="2546604" cy="2004839"/>
          </a:xfrm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grpSp>
          <p:nvGrpSpPr>
            <p:cNvPr id="13" name="Group 12"/>
            <p:cNvGrpSpPr/>
            <p:nvPr/>
          </p:nvGrpSpPr>
          <p:grpSpPr>
            <a:xfrm>
              <a:off x="597885" y="4246665"/>
              <a:ext cx="2546604" cy="876828"/>
              <a:chOff x="838200" y="3283692"/>
              <a:chExt cx="2546604" cy="876828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1525524" y="3746849"/>
                <a:ext cx="1859280" cy="413671"/>
                <a:chOff x="838200" y="4142232"/>
                <a:chExt cx="2456688" cy="365760"/>
              </a:xfrm>
            </p:grpSpPr>
            <p:sp>
              <p:nvSpPr>
                <p:cNvPr id="4" name="Rectangle 3"/>
                <p:cNvSpPr/>
                <p:nvPr/>
              </p:nvSpPr>
              <p:spPr>
                <a:xfrm>
                  <a:off x="838200" y="4142232"/>
                  <a:ext cx="725424" cy="356616"/>
                </a:xfrm>
                <a:prstGeom prst="rect">
                  <a:avLst/>
                </a:prstGeom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2</a:t>
                  </a:r>
                  <a:endParaRPr lang="en-US" dirty="0"/>
                </a:p>
              </p:txBody>
            </p:sp>
            <p:sp>
              <p:nvSpPr>
                <p:cNvPr id="5" name="Rectangle 4"/>
                <p:cNvSpPr/>
                <p:nvPr/>
              </p:nvSpPr>
              <p:spPr>
                <a:xfrm>
                  <a:off x="1703832" y="4142232"/>
                  <a:ext cx="725424" cy="356616"/>
                </a:xfrm>
                <a:prstGeom prst="rect">
                  <a:avLst/>
                </a:prstGeom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3</a:t>
                  </a:r>
                  <a:endParaRPr lang="en-US" dirty="0"/>
                </a:p>
              </p:txBody>
            </p:sp>
            <p:sp>
              <p:nvSpPr>
                <p:cNvPr id="6" name="Rectangle 5"/>
                <p:cNvSpPr/>
                <p:nvPr/>
              </p:nvSpPr>
              <p:spPr>
                <a:xfrm>
                  <a:off x="2569464" y="4151376"/>
                  <a:ext cx="725424" cy="356616"/>
                </a:xfrm>
                <a:prstGeom prst="rect">
                  <a:avLst/>
                </a:prstGeom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p3d prstMaterial="matte">
                  <a:bevelT w="127000" h="63500"/>
                </a:sp3d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4</a:t>
                  </a:r>
                  <a:endParaRPr lang="en-US" dirty="0"/>
                </a:p>
              </p:txBody>
            </p:sp>
          </p:grpSp>
          <p:sp>
            <p:nvSpPr>
              <p:cNvPr id="8" name="TextBox 7"/>
              <p:cNvSpPr txBox="1"/>
              <p:nvPr/>
            </p:nvSpPr>
            <p:spPr>
              <a:xfrm>
                <a:off x="838200" y="3746849"/>
                <a:ext cx="771144" cy="369332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Value</a:t>
                </a:r>
                <a:endParaRPr lang="en-US" dirty="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838200" y="3302976"/>
                <a:ext cx="771144" cy="369332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Index</a:t>
                </a:r>
                <a:endParaRPr lang="en-US" dirty="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1609344" y="3283692"/>
                <a:ext cx="219456" cy="369332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2304955" y="3283692"/>
                <a:ext cx="219456" cy="369332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3000567" y="3302976"/>
                <a:ext cx="219456" cy="369332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2</a:t>
                </a:r>
                <a:endParaRPr lang="en-US" dirty="0"/>
              </a:p>
            </p:txBody>
          </p:sp>
        </p:grpSp>
        <p:sp>
          <p:nvSpPr>
            <p:cNvPr id="146" name="TextBox 145"/>
            <p:cNvSpPr txBox="1"/>
            <p:nvPr/>
          </p:nvSpPr>
          <p:spPr>
            <a:xfrm>
              <a:off x="1334783" y="5882172"/>
              <a:ext cx="998888" cy="369332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1D array</a:t>
              </a:r>
              <a:endParaRPr lang="en-US" dirty="0"/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7841878" y="3094682"/>
            <a:ext cx="4229067" cy="3158021"/>
            <a:chOff x="7841878" y="3094682"/>
            <a:chExt cx="4229067" cy="3158021"/>
          </a:xfrm>
          <a:scene3d>
            <a:camera prst="perspectiveLeft"/>
            <a:lightRig rig="threePt" dir="t"/>
          </a:scene3d>
        </p:grpSpPr>
        <p:grpSp>
          <p:nvGrpSpPr>
            <p:cNvPr id="144" name="Group 143"/>
            <p:cNvGrpSpPr/>
            <p:nvPr/>
          </p:nvGrpSpPr>
          <p:grpSpPr>
            <a:xfrm>
              <a:off x="7841878" y="3094682"/>
              <a:ext cx="4229067" cy="2756644"/>
              <a:chOff x="8256474" y="2443115"/>
              <a:chExt cx="4229067" cy="2756644"/>
            </a:xfrm>
          </p:grpSpPr>
          <p:grpSp>
            <p:nvGrpSpPr>
              <p:cNvPr id="122" name="Group 121"/>
              <p:cNvGrpSpPr/>
              <p:nvPr/>
            </p:nvGrpSpPr>
            <p:grpSpPr>
              <a:xfrm>
                <a:off x="8256474" y="3168270"/>
                <a:ext cx="3042278" cy="2031489"/>
                <a:chOff x="8153193" y="3022003"/>
                <a:chExt cx="3042278" cy="2031489"/>
              </a:xfrm>
            </p:grpSpPr>
            <p:grpSp>
              <p:nvGrpSpPr>
                <p:cNvPr id="101" name="Group 100"/>
                <p:cNvGrpSpPr/>
                <p:nvPr/>
              </p:nvGrpSpPr>
              <p:grpSpPr>
                <a:xfrm>
                  <a:off x="8738031" y="3022003"/>
                  <a:ext cx="2457440" cy="1449991"/>
                  <a:chOff x="8129074" y="3613392"/>
                  <a:chExt cx="2457440" cy="1449991"/>
                </a:xfrm>
              </p:grpSpPr>
              <p:sp>
                <p:nvSpPr>
                  <p:cNvPr id="83" name="Rectangle 82"/>
                  <p:cNvSpPr/>
                  <p:nvPr/>
                </p:nvSpPr>
                <p:spPr>
                  <a:xfrm>
                    <a:off x="8129074" y="361339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2</a:t>
                    </a:r>
                    <a:endParaRPr lang="en-US" dirty="0"/>
                  </a:p>
                </p:txBody>
              </p:sp>
              <p:sp>
                <p:nvSpPr>
                  <p:cNvPr id="84" name="Rectangle 83"/>
                  <p:cNvSpPr/>
                  <p:nvPr/>
                </p:nvSpPr>
                <p:spPr>
                  <a:xfrm>
                    <a:off x="8994971" y="361339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3</a:t>
                    </a:r>
                    <a:endParaRPr lang="en-US" dirty="0"/>
                  </a:p>
                </p:txBody>
              </p:sp>
              <p:sp>
                <p:nvSpPr>
                  <p:cNvPr id="85" name="Rectangle 84"/>
                  <p:cNvSpPr/>
                  <p:nvPr/>
                </p:nvSpPr>
                <p:spPr>
                  <a:xfrm>
                    <a:off x="9860868" y="3623734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4</a:t>
                    </a:r>
                    <a:endParaRPr lang="en-US" dirty="0"/>
                  </a:p>
                </p:txBody>
              </p:sp>
              <p:sp>
                <p:nvSpPr>
                  <p:cNvPr id="86" name="Rectangle 85"/>
                  <p:cNvSpPr/>
                  <p:nvPr/>
                </p:nvSpPr>
                <p:spPr>
                  <a:xfrm>
                    <a:off x="8129074" y="413155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5</a:t>
                    </a:r>
                  </a:p>
                </p:txBody>
              </p:sp>
              <p:sp>
                <p:nvSpPr>
                  <p:cNvPr id="87" name="Rectangle 86"/>
                  <p:cNvSpPr/>
                  <p:nvPr/>
                </p:nvSpPr>
                <p:spPr>
                  <a:xfrm>
                    <a:off x="8994971" y="413155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6</a:t>
                    </a:r>
                  </a:p>
                </p:txBody>
              </p:sp>
              <p:sp>
                <p:nvSpPr>
                  <p:cNvPr id="88" name="Rectangle 87"/>
                  <p:cNvSpPr/>
                  <p:nvPr/>
                </p:nvSpPr>
                <p:spPr>
                  <a:xfrm>
                    <a:off x="9860868" y="4141894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7</a:t>
                    </a:r>
                  </a:p>
                </p:txBody>
              </p:sp>
              <p:sp>
                <p:nvSpPr>
                  <p:cNvPr id="89" name="Rectangle 88"/>
                  <p:cNvSpPr/>
                  <p:nvPr/>
                </p:nvSpPr>
                <p:spPr>
                  <a:xfrm>
                    <a:off x="8129074" y="464971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8</a:t>
                    </a:r>
                  </a:p>
                </p:txBody>
              </p:sp>
              <p:sp>
                <p:nvSpPr>
                  <p:cNvPr id="90" name="Rectangle 89"/>
                  <p:cNvSpPr/>
                  <p:nvPr/>
                </p:nvSpPr>
                <p:spPr>
                  <a:xfrm>
                    <a:off x="8994971" y="464971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9</a:t>
                    </a:r>
                  </a:p>
                </p:txBody>
              </p:sp>
              <p:sp>
                <p:nvSpPr>
                  <p:cNvPr id="91" name="Rectangle 90"/>
                  <p:cNvSpPr/>
                  <p:nvPr/>
                </p:nvSpPr>
                <p:spPr>
                  <a:xfrm>
                    <a:off x="9860868" y="4660054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10</a:t>
                    </a:r>
                    <a:endParaRPr lang="en-US" dirty="0"/>
                  </a:p>
                </p:txBody>
              </p:sp>
            </p:grpSp>
            <p:grpSp>
              <p:nvGrpSpPr>
                <p:cNvPr id="102" name="Group 101"/>
                <p:cNvGrpSpPr/>
                <p:nvPr/>
              </p:nvGrpSpPr>
              <p:grpSpPr>
                <a:xfrm>
                  <a:off x="8522870" y="3333327"/>
                  <a:ext cx="2457440" cy="1449991"/>
                  <a:chOff x="8129074" y="3613392"/>
                  <a:chExt cx="2457440" cy="1449991"/>
                </a:xfrm>
              </p:grpSpPr>
              <p:sp>
                <p:nvSpPr>
                  <p:cNvPr id="103" name="Rectangle 102"/>
                  <p:cNvSpPr/>
                  <p:nvPr/>
                </p:nvSpPr>
                <p:spPr>
                  <a:xfrm>
                    <a:off x="8129074" y="361339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2</a:t>
                    </a:r>
                    <a:endParaRPr lang="en-US" dirty="0"/>
                  </a:p>
                </p:txBody>
              </p:sp>
              <p:sp>
                <p:nvSpPr>
                  <p:cNvPr id="104" name="Rectangle 103"/>
                  <p:cNvSpPr/>
                  <p:nvPr/>
                </p:nvSpPr>
                <p:spPr>
                  <a:xfrm>
                    <a:off x="8994971" y="361339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3</a:t>
                    </a:r>
                    <a:endParaRPr lang="en-US" dirty="0"/>
                  </a:p>
                </p:txBody>
              </p:sp>
              <p:sp>
                <p:nvSpPr>
                  <p:cNvPr id="105" name="Rectangle 104"/>
                  <p:cNvSpPr/>
                  <p:nvPr/>
                </p:nvSpPr>
                <p:spPr>
                  <a:xfrm>
                    <a:off x="9860868" y="3623734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4</a:t>
                    </a:r>
                    <a:endParaRPr lang="en-US" dirty="0"/>
                  </a:p>
                </p:txBody>
              </p:sp>
              <p:sp>
                <p:nvSpPr>
                  <p:cNvPr id="106" name="Rectangle 105"/>
                  <p:cNvSpPr/>
                  <p:nvPr/>
                </p:nvSpPr>
                <p:spPr>
                  <a:xfrm>
                    <a:off x="8129074" y="413155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5</a:t>
                    </a:r>
                  </a:p>
                </p:txBody>
              </p:sp>
              <p:sp>
                <p:nvSpPr>
                  <p:cNvPr id="107" name="Rectangle 106"/>
                  <p:cNvSpPr/>
                  <p:nvPr/>
                </p:nvSpPr>
                <p:spPr>
                  <a:xfrm>
                    <a:off x="8994971" y="413155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6</a:t>
                    </a:r>
                  </a:p>
                </p:txBody>
              </p:sp>
              <p:sp>
                <p:nvSpPr>
                  <p:cNvPr id="108" name="Rectangle 107"/>
                  <p:cNvSpPr/>
                  <p:nvPr/>
                </p:nvSpPr>
                <p:spPr>
                  <a:xfrm>
                    <a:off x="9860868" y="4141894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7</a:t>
                    </a:r>
                  </a:p>
                </p:txBody>
              </p:sp>
              <p:sp>
                <p:nvSpPr>
                  <p:cNvPr id="109" name="Rectangle 108"/>
                  <p:cNvSpPr/>
                  <p:nvPr/>
                </p:nvSpPr>
                <p:spPr>
                  <a:xfrm>
                    <a:off x="8129074" y="464971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8</a:t>
                    </a:r>
                  </a:p>
                </p:txBody>
              </p:sp>
              <p:sp>
                <p:nvSpPr>
                  <p:cNvPr id="110" name="Rectangle 109"/>
                  <p:cNvSpPr/>
                  <p:nvPr/>
                </p:nvSpPr>
                <p:spPr>
                  <a:xfrm>
                    <a:off x="8994971" y="464971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9</a:t>
                    </a:r>
                  </a:p>
                </p:txBody>
              </p:sp>
              <p:sp>
                <p:nvSpPr>
                  <p:cNvPr id="111" name="Rectangle 110"/>
                  <p:cNvSpPr/>
                  <p:nvPr/>
                </p:nvSpPr>
                <p:spPr>
                  <a:xfrm>
                    <a:off x="9860868" y="4660054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10</a:t>
                    </a:r>
                    <a:endParaRPr lang="en-US" dirty="0"/>
                  </a:p>
                </p:txBody>
              </p:sp>
            </p:grpSp>
            <p:grpSp>
              <p:nvGrpSpPr>
                <p:cNvPr id="112" name="Group 111"/>
                <p:cNvGrpSpPr/>
                <p:nvPr/>
              </p:nvGrpSpPr>
              <p:grpSpPr>
                <a:xfrm>
                  <a:off x="8153193" y="3603501"/>
                  <a:ext cx="2457440" cy="1449991"/>
                  <a:chOff x="8129074" y="3613392"/>
                  <a:chExt cx="2457440" cy="1449991"/>
                </a:xfrm>
              </p:grpSpPr>
              <p:sp>
                <p:nvSpPr>
                  <p:cNvPr id="113" name="Rectangle 112"/>
                  <p:cNvSpPr/>
                  <p:nvPr/>
                </p:nvSpPr>
                <p:spPr>
                  <a:xfrm>
                    <a:off x="8129074" y="361339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2</a:t>
                    </a:r>
                    <a:endParaRPr lang="en-US" dirty="0"/>
                  </a:p>
                </p:txBody>
              </p:sp>
              <p:sp>
                <p:nvSpPr>
                  <p:cNvPr id="114" name="Rectangle 113"/>
                  <p:cNvSpPr/>
                  <p:nvPr/>
                </p:nvSpPr>
                <p:spPr>
                  <a:xfrm>
                    <a:off x="8994971" y="361339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3</a:t>
                    </a:r>
                    <a:endParaRPr lang="en-US" dirty="0"/>
                  </a:p>
                </p:txBody>
              </p:sp>
              <p:sp>
                <p:nvSpPr>
                  <p:cNvPr id="115" name="Rectangle 114"/>
                  <p:cNvSpPr/>
                  <p:nvPr/>
                </p:nvSpPr>
                <p:spPr>
                  <a:xfrm>
                    <a:off x="9860868" y="3623734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4</a:t>
                    </a:r>
                    <a:endParaRPr lang="en-US" dirty="0"/>
                  </a:p>
                </p:txBody>
              </p:sp>
              <p:sp>
                <p:nvSpPr>
                  <p:cNvPr id="116" name="Rectangle 115"/>
                  <p:cNvSpPr/>
                  <p:nvPr/>
                </p:nvSpPr>
                <p:spPr>
                  <a:xfrm>
                    <a:off x="8129074" y="413155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5</a:t>
                    </a:r>
                  </a:p>
                </p:txBody>
              </p:sp>
              <p:sp>
                <p:nvSpPr>
                  <p:cNvPr id="117" name="Rectangle 116"/>
                  <p:cNvSpPr/>
                  <p:nvPr/>
                </p:nvSpPr>
                <p:spPr>
                  <a:xfrm>
                    <a:off x="8994971" y="413155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6</a:t>
                    </a:r>
                  </a:p>
                </p:txBody>
              </p:sp>
              <p:sp>
                <p:nvSpPr>
                  <p:cNvPr id="118" name="Rectangle 117"/>
                  <p:cNvSpPr/>
                  <p:nvPr/>
                </p:nvSpPr>
                <p:spPr>
                  <a:xfrm>
                    <a:off x="9860868" y="4141894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7</a:t>
                    </a:r>
                  </a:p>
                </p:txBody>
              </p:sp>
              <p:sp>
                <p:nvSpPr>
                  <p:cNvPr id="119" name="Rectangle 118"/>
                  <p:cNvSpPr/>
                  <p:nvPr/>
                </p:nvSpPr>
                <p:spPr>
                  <a:xfrm>
                    <a:off x="8129074" y="464971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8</a:t>
                    </a:r>
                  </a:p>
                </p:txBody>
              </p:sp>
              <p:sp>
                <p:nvSpPr>
                  <p:cNvPr id="120" name="Rectangle 119"/>
                  <p:cNvSpPr/>
                  <p:nvPr/>
                </p:nvSpPr>
                <p:spPr>
                  <a:xfrm>
                    <a:off x="8994971" y="4649712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9</a:t>
                    </a:r>
                  </a:p>
                </p:txBody>
              </p:sp>
              <p:sp>
                <p:nvSpPr>
                  <p:cNvPr id="121" name="Rectangle 120"/>
                  <p:cNvSpPr/>
                  <p:nvPr/>
                </p:nvSpPr>
                <p:spPr>
                  <a:xfrm>
                    <a:off x="9860868" y="4660054"/>
                    <a:ext cx="725646" cy="403329"/>
                  </a:xfrm>
                  <a:prstGeom prst="rect">
                    <a:avLst/>
                  </a:prstGeom>
                  <a:ln/>
                </p:spPr>
                <p:style>
                  <a:lnRef idx="0">
                    <a:schemeClr val="accent4"/>
                  </a:lnRef>
                  <a:fillRef idx="3">
                    <a:schemeClr val="accent4"/>
                  </a:fillRef>
                  <a:effectRef idx="3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10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124" name="Straight Arrow Connector 123"/>
              <p:cNvCxnSpPr/>
              <p:nvPr/>
            </p:nvCxnSpPr>
            <p:spPr>
              <a:xfrm flipH="1">
                <a:off x="10713914" y="2887754"/>
                <a:ext cx="730928" cy="87233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26" name="Straight Arrow Connector 125"/>
              <p:cNvCxnSpPr/>
              <p:nvPr/>
            </p:nvCxnSpPr>
            <p:spPr>
              <a:xfrm flipH="1" flipV="1">
                <a:off x="8841312" y="2870889"/>
                <a:ext cx="2626205" cy="168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27" name="Straight Arrow Connector 126"/>
              <p:cNvCxnSpPr/>
              <p:nvPr/>
            </p:nvCxnSpPr>
            <p:spPr>
              <a:xfrm>
                <a:off x="11459913" y="2870889"/>
                <a:ext cx="7603" cy="18345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41" name="TextBox 140"/>
              <p:cNvSpPr txBox="1"/>
              <p:nvPr/>
            </p:nvSpPr>
            <p:spPr>
              <a:xfrm>
                <a:off x="9832371" y="2443115"/>
                <a:ext cx="988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dirty="0" smtClean="0"/>
                  <a:t>xis = 1</a:t>
                </a:r>
                <a:endParaRPr lang="en-US" dirty="0"/>
              </a:p>
            </p:txBody>
          </p:sp>
          <p:sp>
            <p:nvSpPr>
              <p:cNvPr id="142" name="TextBox 141"/>
              <p:cNvSpPr txBox="1"/>
              <p:nvPr/>
            </p:nvSpPr>
            <p:spPr>
              <a:xfrm>
                <a:off x="10410955" y="2859152"/>
                <a:ext cx="9883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dirty="0" smtClean="0"/>
                  <a:t>xis = 2</a:t>
                </a:r>
                <a:endParaRPr lang="en-US" dirty="0"/>
              </a:p>
            </p:txBody>
          </p:sp>
          <p:sp>
            <p:nvSpPr>
              <p:cNvPr id="143" name="TextBox 142"/>
              <p:cNvSpPr txBox="1"/>
              <p:nvPr/>
            </p:nvSpPr>
            <p:spPr>
              <a:xfrm>
                <a:off x="11428797" y="3571599"/>
                <a:ext cx="105674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dirty="0" smtClean="0"/>
                  <a:t>xis = 0</a:t>
                </a:r>
                <a:endParaRPr lang="en-US" dirty="0"/>
              </a:p>
            </p:txBody>
          </p:sp>
        </p:grpSp>
        <p:sp>
          <p:nvSpPr>
            <p:cNvPr id="147" name="TextBox 146"/>
            <p:cNvSpPr txBox="1"/>
            <p:nvPr/>
          </p:nvSpPr>
          <p:spPr>
            <a:xfrm>
              <a:off x="8789539" y="5883371"/>
              <a:ext cx="9988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3D array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04753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8154"/>
            <a:ext cx="10515600" cy="5009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Indexing and </a:t>
            </a:r>
            <a:r>
              <a:rPr lang="en-US" dirty="0" smtClean="0"/>
              <a:t>slicing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7881" y="1229670"/>
            <a:ext cx="11021568" cy="4924235"/>
          </a:xfrm>
        </p:spPr>
        <p:txBody>
          <a:bodyPr>
            <a:normAutofit/>
          </a:bodyPr>
          <a:lstStyle/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Slicing step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describes the spacing between two values and is optional [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start:stop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with a default value of 1. Negative values are supported (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e.g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[::-1] reverses the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order).</a:t>
            </a: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4788502" y="2185417"/>
            <a:ext cx="3268313" cy="4437617"/>
            <a:chOff x="4788502" y="2103121"/>
            <a:chExt cx="3268313" cy="4437617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12791" y="2103121"/>
              <a:ext cx="3244024" cy="857656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12790" y="3147383"/>
              <a:ext cx="3244025" cy="775731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88502" y="4109721"/>
              <a:ext cx="3268313" cy="55245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12791" y="4934799"/>
              <a:ext cx="3244024" cy="760866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12791" y="5844040"/>
              <a:ext cx="3244024" cy="69669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02423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8154"/>
            <a:ext cx="10515600" cy="5009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Reshaping and </a:t>
            </a:r>
            <a:r>
              <a:rPr lang="en-US" dirty="0" smtClean="0"/>
              <a:t>transposing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4902"/>
            <a:ext cx="10664952" cy="5009322"/>
          </a:xfrm>
        </p:spPr>
        <p:txBody>
          <a:bodyPr>
            <a:normAutofit/>
          </a:bodyPr>
          <a:lstStyle/>
          <a:p>
            <a:pPr algn="just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reshape() function is used to give a new shape to an array without changing its data.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2816352" y="2907124"/>
            <a:ext cx="3877056" cy="1253396"/>
            <a:chOff x="3948112" y="2262758"/>
            <a:chExt cx="3381375" cy="88564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48112" y="2262758"/>
              <a:ext cx="3381375" cy="27927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80560" y="2909540"/>
              <a:ext cx="2299095" cy="23886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cxnSp>
          <p:nvCxnSpPr>
            <p:cNvPr id="7" name="Straight Arrow Connector 6"/>
            <p:cNvCxnSpPr>
              <a:stCxn id="4" idx="2"/>
              <a:endCxn id="5" idx="0"/>
            </p:cNvCxnSpPr>
            <p:nvPr/>
          </p:nvCxnSpPr>
          <p:spPr>
            <a:xfrm flipH="1">
              <a:off x="5630108" y="2542031"/>
              <a:ext cx="8692" cy="36750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saturation sat="2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54112" y="2165340"/>
            <a:ext cx="2846010" cy="41988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37021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8154"/>
            <a:ext cx="10515600" cy="5009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Reshaping and </a:t>
            </a:r>
            <a:r>
              <a:rPr lang="en-US" dirty="0" smtClean="0"/>
              <a:t>transposing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055685" y="2816121"/>
            <a:ext cx="3750755" cy="896343"/>
            <a:chOff x="2019109" y="1891782"/>
            <a:chExt cx="3362325" cy="897138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19109" y="1891782"/>
              <a:ext cx="3362325" cy="27355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9109" y="2470998"/>
              <a:ext cx="3247835" cy="317922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10" name="Straight Arrow Connector 9"/>
            <p:cNvCxnSpPr>
              <a:endCxn id="8" idx="0"/>
            </p:cNvCxnSpPr>
            <p:nvPr/>
          </p:nvCxnSpPr>
          <p:spPr>
            <a:xfrm flipH="1">
              <a:off x="3643027" y="2165340"/>
              <a:ext cx="5429" cy="30565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71072" y="1833943"/>
            <a:ext cx="2733048" cy="426510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7396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8154"/>
            <a:ext cx="10515600" cy="5009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Reshaping and </a:t>
            </a:r>
            <a:r>
              <a:rPr lang="en-US" dirty="0" smtClean="0"/>
              <a:t>transposing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4902"/>
            <a:ext cx="10664952" cy="500932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Transposing: </a:t>
            </a: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Returns the transpose of a matrix.</a:t>
            </a: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the matrix shape is (X,Y), then transpose matrix shape will be (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Y,X).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switches the row and column indices of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matrix.</a:t>
            </a:r>
          </a:p>
          <a:p>
            <a:pPr marL="0" indent="0" algn="just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47888" y="2999232"/>
            <a:ext cx="2633473" cy="36822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12" name="Group 11"/>
          <p:cNvGrpSpPr/>
          <p:nvPr/>
        </p:nvGrpSpPr>
        <p:grpSpPr>
          <a:xfrm>
            <a:off x="2565273" y="3726941"/>
            <a:ext cx="3257550" cy="892958"/>
            <a:chOff x="1705737" y="3388613"/>
            <a:chExt cx="3257550" cy="892958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5737" y="3388613"/>
              <a:ext cx="3257550" cy="245133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95632" y="3959352"/>
              <a:ext cx="1877759" cy="322219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cxnSp>
          <p:nvCxnSpPr>
            <p:cNvPr id="11" name="Straight Arrow Connector 10"/>
            <p:cNvCxnSpPr>
              <a:stCxn id="6" idx="2"/>
            </p:cNvCxnSpPr>
            <p:nvPr/>
          </p:nvCxnSpPr>
          <p:spPr>
            <a:xfrm>
              <a:off x="3334512" y="3633746"/>
              <a:ext cx="0" cy="32560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518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0853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52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728D249-1983-451D-8451-059C0BA5C7BA}">
  <ds:schemaRefs>
    <ds:schemaRef ds:uri="http://schemas.microsoft.com/office/2006/documentManagement/types"/>
    <ds:schemaRef ds:uri="http://www.w3.org/XML/1998/namespace"/>
    <ds:schemaRef ds:uri="http://purl.org/dc/dcmitype/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http://purl.org/dc/elements/1.1/"/>
    <ds:schemaRef ds:uri="http://schemas.openxmlformats.org/package/2006/metadata/core-properties"/>
    <ds:schemaRef ds:uri="71af3243-3dd4-4a8d-8c0d-dd76da1f02a5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373</Words>
  <Application>Microsoft Office PowerPoint</Application>
  <PresentationFormat>Widescreen</PresentationFormat>
  <Paragraphs>90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Outline</vt:lpstr>
      <vt:lpstr>Universal functions</vt:lpstr>
      <vt:lpstr>Indexing and slicing</vt:lpstr>
      <vt:lpstr>Indexing and slicing</vt:lpstr>
      <vt:lpstr>Reshaping and transposing</vt:lpstr>
      <vt:lpstr>Reshaping and transposing</vt:lpstr>
      <vt:lpstr>Reshaping and transposing</vt:lpstr>
      <vt:lpstr>End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2020-08-24T04:53:53Z</dcterms:created>
  <dcterms:modified xsi:type="dcterms:W3CDTF">2020-08-26T03:14:43Z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